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92C6FF"/>
    <a:srgbClr val="FF6C65"/>
    <a:srgbClr val="FF9F9A"/>
    <a:srgbClr val="DB3F00"/>
    <a:srgbClr val="FCEFE8"/>
    <a:srgbClr val="FEFAF8"/>
    <a:srgbClr val="FBE3D6"/>
    <a:srgbClr val="FFB482"/>
    <a:srgbClr val="FF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744" y="-2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7290837" y="781853"/>
            <a:ext cx="1911280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29937805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29937805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48338" y="11606129"/>
            <a:ext cx="31275816" cy="963087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9" y="41103154"/>
            <a:ext cx="19388871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335061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(T)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introduce stochastic travel costs.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369795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Offline,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Offline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Offline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169649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808755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created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575053"/>
            <a:ext cx="17852876" cy="6648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efficiently explore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environments.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operational domain is itself a dangerous job,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deployed, the team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1) allocate tasks, 2) plan paths, and 3) return to the mothership for extraction within a travel budget in a stochastic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multi-robot team solving this problem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fully decentralized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struggle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produce globally-coordinated plans if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propagates slowly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 the system.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614" y="561970"/>
            <a:ext cx="4858540" cy="19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4047" y="40789755"/>
            <a:ext cx="2410107" cy="2410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20817815" y="41106981"/>
            <a:ext cx="928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3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Acknowledgements: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 support provided by U.S. National Science Foundation, award #2322055. Special thanks to our collaborators at Arizona State University, Brigham Young University, Purdue University, Temple University, and Woods Hole Oceanographic Institution.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48338" y="28633314"/>
            <a:ext cx="31275816" cy="963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1600941" y="15057311"/>
            <a:ext cx="1012176" cy="9150042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3339374" y="14683265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FF9F9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 flipH="1">
            <a:off x="17134682" y="19303810"/>
            <a:ext cx="2" cy="1364561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2862636" y="14131011"/>
            <a:ext cx="19261519" cy="1415936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9122632" y="4508041"/>
            <a:ext cx="13001521" cy="6774658"/>
            <a:chOff x="18797208" y="4572052"/>
            <a:chExt cx="13326946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797208" y="4572052"/>
              <a:ext cx="13326946" cy="6887680"/>
              <a:chOff x="-2307574" y="15070279"/>
              <a:chExt cx="9708539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307574" y="15070279"/>
                <a:ext cx="9708539" cy="5017602"/>
                <a:chOff x="11699653" y="4648808"/>
                <a:chExt cx="9708539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699653" y="5015460"/>
                  <a:ext cx="9567626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699653" y="4741310"/>
                  <a:ext cx="9567626" cy="303674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706629" y="9325713"/>
                  <a:ext cx="9701563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5367018"/>
            <a:ext cx="10739251" cy="8927317"/>
            <a:chOff x="2787083" y="21475888"/>
            <a:chExt cx="11519851" cy="962014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475888"/>
              <a:ext cx="11519851" cy="9620147"/>
              <a:chOff x="3376536" y="20407090"/>
              <a:chExt cx="14238085" cy="11890125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4F917D9-38DC-163E-AE5D-B84300C390EE}"/>
                  </a:ext>
                </a:extLst>
              </p:cNvPr>
              <p:cNvGrpSpPr/>
              <p:nvPr/>
            </p:nvGrpSpPr>
            <p:grpSpPr>
              <a:xfrm>
                <a:off x="6598424" y="20407090"/>
                <a:ext cx="7255231" cy="1898638"/>
                <a:chOff x="230245" y="219755"/>
                <a:chExt cx="1644604" cy="480226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F2C465B6-8B6A-7CAD-282F-43ECF44EBC99}"/>
                    </a:ext>
                  </a:extLst>
                </p:cNvPr>
                <p:cNvSpPr/>
                <p:nvPr/>
              </p:nvSpPr>
              <p:spPr>
                <a:xfrm>
                  <a:off x="335499" y="242783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22" name="Flowchart: Manual Operation 321">
                  <a:extLst>
                    <a:ext uri="{FF2B5EF4-FFF2-40B4-BE49-F238E27FC236}">
                      <a16:creationId xmlns:a16="http://schemas.microsoft.com/office/drawing/2014/main" id="{5E49BDF1-F883-58D8-0E46-B674FDA93A1E}"/>
                    </a:ext>
                  </a:extLst>
                </p:cNvPr>
                <p:cNvSpPr/>
                <p:nvPr/>
              </p:nvSpPr>
              <p:spPr>
                <a:xfrm rot="5400000">
                  <a:off x="85519" y="364481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rgbClr val="57A7FF"/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FF9F9A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1834388" y="14691352"/>
            <a:ext cx="100983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 observations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joint team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centralized solver.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solutions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3353880" y="20668371"/>
            <a:ext cx="11194161" cy="7203364"/>
            <a:chOff x="17195707" y="20547180"/>
            <a:chExt cx="11194161" cy="7203364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195707" y="20547180"/>
              <a:ext cx="11194161" cy="7203364"/>
              <a:chOff x="20509059" y="15661436"/>
              <a:chExt cx="11194161" cy="7203364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509059" y="15661436"/>
                <a:ext cx="11194161" cy="7203364"/>
                <a:chOff x="5605354" y="1191443"/>
                <a:chExt cx="5740290" cy="3693835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605354" y="1191443"/>
                  <a:ext cx="3877539" cy="2755446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C6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>
                      <a:cs typeface="Times New Roman" panose="02020603050405020304" pitchFamily="18" charset="0"/>
                    </a:rPr>
                    <a:t>j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026723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506175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272174"/>
                  <a:ext cx="2202975" cy="400605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682929" y="2332299"/>
                  <a:ext cx="574659" cy="814190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3" y="3692441"/>
                  <a:ext cx="0" cy="579733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65449" y="4048269"/>
                  <a:ext cx="1680195" cy="83700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527613" y="16911077"/>
                <a:ext cx="2799374" cy="2978456"/>
                <a:chOff x="5897924" y="1832251"/>
                <a:chExt cx="1435500" cy="1527332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897924" y="1832251"/>
                  <a:ext cx="1050240" cy="61224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587121" y="2280419"/>
                  <a:ext cx="582226" cy="91038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897925" y="2138375"/>
                  <a:ext cx="334014" cy="1221208"/>
                </a:xfrm>
                <a:prstGeom prst="bentConnector3">
                  <a:avLst>
                    <a:gd name="adj1" fmla="val 184527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6934416"/>
              <a:ext cx="1951662" cy="1112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1845593" y="21336748"/>
            <a:ext cx="10098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local plan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new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stored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&amp; share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9" y="25633163"/>
            <a:ext cx="11664504" cy="2657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</a:t>
            </a:r>
          </a:p>
          <a:p>
            <a:pPr algn="ctr">
              <a:spcBef>
                <a:spcPts val="1200"/>
              </a:spcBef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Plans received from the mothership work to align passenger actions with distant robots.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3048371" y="1008458"/>
            <a:ext cx="4417162" cy="1558799"/>
            <a:chOff x="26936637" y="41686131"/>
            <a:chExt cx="3898402" cy="15587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6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9" name="Graphic 8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14" name="Graphic 13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pic>
        <p:nvPicPr>
          <p:cNvPr id="50" name="Picture 49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51CFDD86-6192-DC16-F522-094E00914B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97" y="34393822"/>
            <a:ext cx="10269860" cy="62193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5E34CA1-846A-C875-AAAB-7932616C11AB}"/>
              </a:ext>
            </a:extLst>
          </p:cNvPr>
          <p:cNvSpPr/>
          <p:nvPr/>
        </p:nvSpPr>
        <p:spPr>
          <a:xfrm>
            <a:off x="23335978" y="19063080"/>
            <a:ext cx="7117584" cy="132856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Sampling-based solvers address environment stochasticity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7C51A660-8558-2534-3041-504C872DD082}"/>
              </a:ext>
            </a:extLst>
          </p:cNvPr>
          <p:cNvSpPr/>
          <p:nvPr/>
        </p:nvSpPr>
        <p:spPr>
          <a:xfrm rot="10800000">
            <a:off x="21260383" y="14512240"/>
            <a:ext cx="642808" cy="3672151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57A7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BB66E677-FEB3-5293-B13C-A25D0606C802}"/>
              </a:ext>
            </a:extLst>
          </p:cNvPr>
          <p:cNvSpPr/>
          <p:nvPr/>
        </p:nvSpPr>
        <p:spPr>
          <a:xfrm rot="10800000">
            <a:off x="21260382" y="21148767"/>
            <a:ext cx="642808" cy="44857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FF6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06124F1-8284-F947-06AC-7A65FBD7B4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" y="759213"/>
            <a:ext cx="2107792" cy="21077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C94F4A-4A22-950F-AE64-36A7CDDB488A}"/>
              </a:ext>
            </a:extLst>
          </p:cNvPr>
          <p:cNvCxnSpPr>
            <a:cxnSpLocks/>
          </p:cNvCxnSpPr>
          <p:nvPr/>
        </p:nvCxnSpPr>
        <p:spPr>
          <a:xfrm>
            <a:off x="8113090" y="4235812"/>
            <a:ext cx="174683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3261</TotalTime>
  <Words>477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33</cp:revision>
  <dcterms:created xsi:type="dcterms:W3CDTF">2025-05-07T15:54:56Z</dcterms:created>
  <dcterms:modified xsi:type="dcterms:W3CDTF">2025-05-12T17:11:48Z</dcterms:modified>
</cp:coreProperties>
</file>